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3" r:id="rId19"/>
    <p:sldId id="274" r:id="rId20"/>
    <p:sldId id="275" r:id="rId21"/>
    <p:sldId id="276" r:id="rId22"/>
    <p:sldId id="277" r:id="rId23"/>
    <p:sldId id="290" r:id="rId24"/>
    <p:sldId id="291" r:id="rId25"/>
    <p:sldId id="292" r:id="rId26"/>
    <p:sldId id="293" r:id="rId27"/>
    <p:sldId id="278" r:id="rId28"/>
    <p:sldId id="280" r:id="rId29"/>
    <p:sldId id="282" r:id="rId30"/>
    <p:sldId id="281" r:id="rId31"/>
    <p:sldId id="279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7A885B-F2A3-4DD4-9EF1-9EF6E6B66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BB432ED-2BEE-401B-B2AC-79CF1E9ED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F7C923-9CAC-4356-B7B6-1D9D053BF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030541-F924-42D6-9E76-D41E3108D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E7FE88-3A85-4E16-BBF8-8D062EC32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949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AC3A5E-C453-470F-BEDF-37C95BAA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4BF6712-3CE2-4E1C-A3ED-9F689AE2C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8B42D1-261A-4044-A8CE-50E84360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1E3C59-84F1-4898-9CE2-F376D3FA8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083615-5000-49B2-809D-524C74BB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33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454498-272E-4E8B-BF85-FD4176F52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C1E54CE-EF74-44A4-B990-499E489F6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ED157E-821E-4AC0-87B0-50F20EFF5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1A2C89-C841-45F0-AF7B-F8E4B66E6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933366-E239-499F-8159-90C82A7CA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46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C6AEE-3DB4-47FC-A5BD-FF6516EE8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72839E-70C1-4173-99A5-EFCBD67EB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A62D4D-4E7F-4548-93E4-5904EF48C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78741A-9AB4-4FB5-A34C-018CAF757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5F6DF8-26B0-49BF-9753-EA5735A4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482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020B5B-4B5A-4403-87AE-0E08B3A4E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5F0B17-2F59-4A44-8A55-F56405E73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A6FF6B-A970-474C-921C-9BA4A0FF3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9FB5B3-C7C3-4557-B643-5AF9AB01B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FE2154-36B3-492A-8F78-88E2D80A3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813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680429-838D-4A20-B422-1EA2D0034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7D8ECA-9A06-4AC7-80F6-81AFCB5841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92EAF2E-541B-41A6-A34C-F30C1BE52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5BA02CA-0D30-407A-9780-820475CE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AF8D97-171D-404F-A902-FCB6AEB5A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F657EF-AAE6-4065-921F-B7FE34929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8640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142EDB-FEE6-4377-8186-9F22C4BE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6ADA2E-376C-4EFC-AD06-324579A47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50221D-04A6-4463-9AEE-94223F5BDA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34C65C-59F1-4970-B135-23B044CC3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ECD1E8B-4E55-432F-B696-F776FDD14B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01EC81B-F861-4530-8E75-6B38A849B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70A3C32-E7FB-4E24-9553-89BF6ED43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DCA2B8B-6688-4683-A51D-648168A5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057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086030-A8C2-451E-9D4E-6E9A254C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2933AF4-78C8-41B8-BC7D-DE27AC6B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69E58A9-69D3-469D-A9FE-4E9870E6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846AC59-FD75-4582-9555-72AB0158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34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125EF4A-32D4-4EF8-9E5E-F6C34B116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EAD7535-5015-4898-9234-7B3ACAF0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992F7D-D385-4B0E-A7B3-B0CA1280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13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EA1C7E-01AE-45DC-84FA-309F9222D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03DC85-53F9-4FE8-9740-ED2F47CDD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B095A9-2684-4C3D-A7A3-1D7BE9056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4A777EB-A450-4AA2-85AB-CDBC1B0D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3F9678-C99D-42F0-A4CA-8B55201A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CF03FB6-E8C0-4ED4-9D98-07864336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97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E659F8-E06C-41DD-ADF4-5D92A7A8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50FAFC-2539-4AD6-A945-6F60C09E4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9A0B34-7790-4E8E-9CE7-3342D4E21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09A0242-5603-46CD-854B-1163EB841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620C2E-72A3-49D2-84ED-2E8B81D5D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2A720E-B4E6-4DD6-91B3-20EEC5322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21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9605A40-1407-4F1D-8E10-55379AB9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872BBE-1529-4B2E-A9F1-EDD9B8A83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467E48-C309-4A79-9248-2A9EC544A5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50AB-D492-4999-AD18-DAF59DFCE114}" type="datetimeFigureOut">
              <a:rPr lang="it-IT" smtClean="0"/>
              <a:t>30/05/2023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D959D-2666-48D2-AC89-DFDE44E074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013E29-ABDA-4EE7-A169-631A47382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C3FC-19AD-44CF-9900-D53D7C2899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73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lviaggiodellacostituzione.it/blog/le-donne-dellassemblea-costituente-maria-federici-agamben" TargetMode="External"/><Relationship Id="rId3" Type="http://schemas.openxmlformats.org/officeDocument/2006/relationships/hyperlink" Target="http://www.ilviaggiodellacostituzione.it/blog/le-donne-dellassemblea-costituente-la-tenacia-di-bianca-bianchi" TargetMode="External"/><Relationship Id="rId7" Type="http://schemas.openxmlformats.org/officeDocument/2006/relationships/hyperlink" Target="http://www.ilviaggiodellacostituzione.it/blog/le-donne-dellassemblea-costituente-filomena-delli-castelli" TargetMode="External"/><Relationship Id="rId2" Type="http://schemas.openxmlformats.org/officeDocument/2006/relationships/hyperlink" Target="http://www.ilviaggiodellacostituzione.it/blog/le-donne-dellassemblea-costituente-adele-be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lviaggiodellacostituzione.it/blog/le-donne-dellassemblea-costituente-maria-de-unterrichter-jervolino" TargetMode="External"/><Relationship Id="rId5" Type="http://schemas.openxmlformats.org/officeDocument/2006/relationships/hyperlink" Target="http://www.ilviaggiodellacostituzione.it/blog/le-donne-dellassemblea-costituente-elisabetta-conci-la-pasionaria-bianca" TargetMode="External"/><Relationship Id="rId4" Type="http://schemas.openxmlformats.org/officeDocument/2006/relationships/hyperlink" Target="http://www.ilviaggiodellacostituzione.it/blog/le-donne-dellassemblea-costituente-laura-bianchini" TargetMode="External"/><Relationship Id="rId9" Type="http://schemas.openxmlformats.org/officeDocument/2006/relationships/hyperlink" Target="http://www.ilviaggiodellacostituzione.it/blog/le-donne-dellassemblea-costituente-nadia-gallico-spano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viaggiodellacostituzione.it/blog/le-donne-dellassemblea-costituente-angela-guidi-cingolani" TargetMode="External"/><Relationship Id="rId7" Type="http://schemas.openxmlformats.org/officeDocument/2006/relationships/hyperlink" Target="http://www.ilviaggiodellacostituzione.it/blog/le-donne-dellassemblea-costituente-angiola-minella-molinari" TargetMode="External"/><Relationship Id="rId2" Type="http://schemas.openxmlformats.org/officeDocument/2006/relationships/hyperlink" Target="http://www.ilviaggiodellacostituzione.it/blog/le-donne-dellassemblea-costituente-angela-gotell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lviaggiodellacostituzione.it/blog/le-donne-dellassemblea-costituente-lina-merlin" TargetMode="External"/><Relationship Id="rId5" Type="http://schemas.openxmlformats.org/officeDocument/2006/relationships/hyperlink" Target="http://www.ilviaggiodellacostituzione.it/blog/le-donne-dellassemblea-costituente-teresa-mattei" TargetMode="External"/><Relationship Id="rId4" Type="http://schemas.openxmlformats.org/officeDocument/2006/relationships/hyperlink" Target="http://www.ilviaggiodellacostituzione.it/blog/le-donne-dellassemblea-costituente-nilde-iotti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viaggiodellacostituzione.it/blog/le-donne-dellassemblea-costituente-teresa-noce" TargetMode="External"/><Relationship Id="rId7" Type="http://schemas.openxmlformats.org/officeDocument/2006/relationships/hyperlink" Target="http://www.ilviaggiodellacostituzione.it/blog/le-donne-dellassemblea-costituente-vittoria-titomanlio" TargetMode="External"/><Relationship Id="rId2" Type="http://schemas.openxmlformats.org/officeDocument/2006/relationships/hyperlink" Target="http://www.ilviaggiodellacostituzione.it/blog/le-donne-dellassemblea-costituente-maria-nicotra-verzotto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lviaggiodellacostituzione.it/blog/le-donne-dellassemblea-costituente-maria-maddalena-rossi" TargetMode="External"/><Relationship Id="rId5" Type="http://schemas.openxmlformats.org/officeDocument/2006/relationships/hyperlink" Target="http://www.ilviaggiodellacostituzione.it/blog/le-donne-dellassemblea-costituente-elettra-pollastrini" TargetMode="External"/><Relationship Id="rId4" Type="http://schemas.openxmlformats.org/officeDocument/2006/relationships/hyperlink" Target="http://www.ilviaggiodellacostituzione.it/blog/le-donne-dellassemblea-costituente-ottavia-penna-buscemi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80686978-DC98-40A0-A246-5BD1FBFAA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89527"/>
            <a:ext cx="9144000" cy="960635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Arno Pro Smbd Caption" panose="02020702040506020403" pitchFamily="18" charset="0"/>
              </a:rPr>
              <a:t>77° Anniversario della Repubblica Italiana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B0FAFD7-1FBA-40AB-A3F7-0A26B6E6C89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000" y="1973901"/>
            <a:ext cx="6480000" cy="1490524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9468DBBA-6A9F-43E6-94B4-991E37EBD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037" y="903570"/>
            <a:ext cx="10552922" cy="1070331"/>
          </a:xfrm>
        </p:spPr>
        <p:txBody>
          <a:bodyPr>
            <a:noAutofit/>
          </a:bodyPr>
          <a:lstStyle/>
          <a:p>
            <a:r>
              <a:rPr lang="it-IT" sz="6600" dirty="0">
                <a:latin typeface="Arno Pro Smbd Caption" panose="02020702040506020403" pitchFamily="18" charset="0"/>
              </a:rPr>
              <a:t>Documenti per il 2 giugno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89A5179-E894-4413-95E3-A7CF5CBD83A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54" y="5220174"/>
            <a:ext cx="4934892" cy="119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8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4D50B09-7249-49D9-94B8-512772780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108" y="0"/>
            <a:ext cx="9715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56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E06EDD6-18BE-4280-A9B7-ED4AC0182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47" y="0"/>
            <a:ext cx="4848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35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AA1452D-9692-4F7A-81D2-B41948E1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47" y="0"/>
            <a:ext cx="4848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6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9192562-51FC-4020-BA6B-EB8B027C8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47" y="0"/>
            <a:ext cx="4848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3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FE71A86-BA7B-402C-9DED-58B8AD341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22" y="0"/>
            <a:ext cx="4908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89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12526AB-08B0-4975-B147-C1BEE6FC7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376" y="0"/>
            <a:ext cx="4855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11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CEA5B92-A5D0-4C43-AA05-CBBEE6C60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764" y="150876"/>
            <a:ext cx="4538472" cy="655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82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98C23BD-CB94-4A17-8FA5-1CC8C9369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572" y="79248"/>
            <a:ext cx="4562856" cy="669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5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1BE67E7-6FE2-4F77-B636-A856237B8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16" y="42672"/>
            <a:ext cx="4773168" cy="677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99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3880D4-CD1B-4BCD-B2EC-DFFE43766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9" y="20287"/>
            <a:ext cx="10662408" cy="682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6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26776A-A92A-42F7-85EC-D0FB99C07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641" y="801351"/>
            <a:ext cx="10654718" cy="1325563"/>
          </a:xfrm>
        </p:spPr>
        <p:txBody>
          <a:bodyPr>
            <a:normAutofit fontScale="90000"/>
          </a:bodyPr>
          <a:lstStyle/>
          <a:p>
            <a:pPr algn="ctr">
              <a:spcBef>
                <a:spcPts val="600"/>
              </a:spcBef>
            </a:pPr>
            <a:r>
              <a:rPr lang="it-IT" sz="2800" dirty="0">
                <a:latin typeface="Arno Pro Smbd Caption"/>
              </a:rPr>
              <a:t>Il 2 e 3 giugno 1946 gli italiani furono chiamati a scegliere </a:t>
            </a:r>
            <a:br>
              <a:rPr lang="it-IT" sz="2800" dirty="0">
                <a:latin typeface="Arno Pro Smbd Caption"/>
              </a:rPr>
            </a:br>
            <a:r>
              <a:rPr lang="it-IT" sz="2800" dirty="0">
                <a:latin typeface="Arno Pro Smbd Caption"/>
              </a:rPr>
              <a:t>tra Monarchia e Repubblica con il Referendum istituzionale e ad eleggere i rappresentanti per l’Assemblea Costituente tra 59 partiti politici.</a:t>
            </a:r>
            <a:br>
              <a:rPr lang="it-IT" sz="2800" dirty="0">
                <a:latin typeface="Arno Pro Smbd Caption"/>
              </a:rPr>
            </a:br>
            <a:br>
              <a:rPr lang="it-IT" sz="2800" dirty="0">
                <a:latin typeface="Arno Pro Smbd Caption"/>
              </a:rPr>
            </a:br>
            <a:endParaRPr lang="it-IT" sz="2800" dirty="0">
              <a:latin typeface="Arno Pro Smbd Caption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7B632A4-12D7-4DF1-99F7-599BBD068D4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169" y="2683738"/>
            <a:ext cx="6480000" cy="1490524"/>
          </a:xfrm>
          <a:prstGeom prst="rect">
            <a:avLst/>
          </a:prstGeom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F1EFE319-0C9E-468D-92C0-3988C04247F4}"/>
              </a:ext>
            </a:extLst>
          </p:cNvPr>
          <p:cNvSpPr txBox="1">
            <a:spLocks/>
          </p:cNvSpPr>
          <p:nvPr/>
        </p:nvSpPr>
        <p:spPr>
          <a:xfrm>
            <a:off x="1253803" y="4986421"/>
            <a:ext cx="10169556" cy="118787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500" dirty="0">
                <a:latin typeface="Arno Pro Smbd Caption" panose="02020702040506020403" pitchFamily="18" charset="0"/>
              </a:rPr>
              <a:t>L’affluenza alle urne fu ovunque molto alta e risultò compresa tra il 75% e il 90% </a:t>
            </a:r>
          </a:p>
          <a:p>
            <a:pPr marL="0" indent="0" algn="ctr">
              <a:buNone/>
            </a:pPr>
            <a:r>
              <a:rPr lang="it-IT" sz="2500" dirty="0">
                <a:latin typeface="Arno Pro Smbd Caption" panose="02020702040506020403" pitchFamily="18" charset="0"/>
              </a:rPr>
              <a:t>degli aventi diritto. </a:t>
            </a:r>
          </a:p>
          <a:p>
            <a:pPr marL="0" indent="0" algn="ctr">
              <a:buNone/>
            </a:pPr>
            <a:r>
              <a:rPr lang="it-IT" sz="2500" dirty="0">
                <a:latin typeface="Arno Pro Smbd Caption" panose="02020702040506020403" pitchFamily="18" charset="0"/>
              </a:rPr>
              <a:t>In provincia di Ravenna si recò al voto l’89,24% degli aventi diritto.</a:t>
            </a:r>
          </a:p>
        </p:txBody>
      </p:sp>
    </p:spTree>
    <p:extLst>
      <p:ext uri="{BB962C8B-B14F-4D97-AF65-F5344CB8AC3E}">
        <p14:creationId xmlns:p14="http://schemas.microsoft.com/office/powerpoint/2010/main" val="2246120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C708B69-76F0-477B-8027-BB33D549D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086" y="0"/>
            <a:ext cx="4545827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4E6DA7-71EC-4B03-8F58-360A4BDBE27B}"/>
              </a:ext>
            </a:extLst>
          </p:cNvPr>
          <p:cNvSpPr txBox="1"/>
          <p:nvPr/>
        </p:nvSpPr>
        <p:spPr>
          <a:xfrm>
            <a:off x="8553598" y="4785541"/>
            <a:ext cx="3090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donne a cui fu riconosciuto il diritto di voto erano più numerose di circa un milione rispetto all’elettorato maschile</a:t>
            </a:r>
          </a:p>
        </p:txBody>
      </p:sp>
    </p:spTree>
    <p:extLst>
      <p:ext uri="{BB962C8B-B14F-4D97-AF65-F5344CB8AC3E}">
        <p14:creationId xmlns:p14="http://schemas.microsoft.com/office/powerpoint/2010/main" val="363916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B1BFD4E-7884-433E-9092-0F585137B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40" y="0"/>
            <a:ext cx="10772119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20D93AA-6DFA-4A12-83F5-9FACE51B4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40" y="0"/>
            <a:ext cx="10772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5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F1DFD1A-02EE-4F0F-8540-AF6E10A64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872" y="0"/>
            <a:ext cx="4738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76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6A1517D-5D90-4045-A6C5-056F44EA9B27}"/>
              </a:ext>
            </a:extLst>
          </p:cNvPr>
          <p:cNvSpPr/>
          <p:nvPr/>
        </p:nvSpPr>
        <p:spPr>
          <a:xfrm>
            <a:off x="2290193" y="1277722"/>
            <a:ext cx="7935985" cy="2580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it-IT" sz="4000" b="1" kern="0" dirty="0">
                <a:solidFill>
                  <a:srgbClr val="0070C0"/>
                </a:solidFill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Le Madri Costituenti</a:t>
            </a:r>
            <a:endParaRPr lang="it-IT" sz="2000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4000" kern="0" dirty="0"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it-IT" kern="0" dirty="0"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Ecco, ora, una breve presentazione delle 21 Madri Costituenti, con la speranza che i loro nomi e le </a:t>
            </a:r>
            <a:r>
              <a:rPr lang="it-IT" kern="0" dirty="0"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loro</a:t>
            </a:r>
            <a:r>
              <a:rPr lang="it-IT" kern="0" dirty="0"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 storie entrino finalmente a far parte della Storia del nostro Paese e della Storia delle Donne:</a:t>
            </a:r>
            <a:endParaRPr lang="it-IT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kern="0" dirty="0">
                <a:latin typeface="Open Sans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69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CED7337C-DC36-4A53-BE1C-5F8D7F67F355}"/>
              </a:ext>
            </a:extLst>
          </p:cNvPr>
          <p:cNvSpPr/>
          <p:nvPr/>
        </p:nvSpPr>
        <p:spPr>
          <a:xfrm>
            <a:off x="123038" y="0"/>
            <a:ext cx="6096000" cy="699749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0070C0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ADELE BEI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Cantiano (PU)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casalinga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sostiene la parità tra uomo e donna.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BIANCA BIANCHI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Vicchio (FI)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Socialista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sostiene diversi interventi in merito alla scuola, alle pensioni e all’occupazione. 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particolare si ricorda il suo intervento per il riconoscimento giuridico dei figli naturali.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LAURA BIANCHINI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Castenedolo (BS)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insegnante, giornalista pubblicista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sostiene interventi in merito all’educazione e in favore della scuola pubblica. Ricopre inoltre l’incarico di segretaria della Commissione Istruzione e Belle Arti.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ELISABETTA CONCI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Trento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membro della Commissione dei 18, con il compito di coordinare gli statuti speciale regionali di autonomia con la Costituzione.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DA38038-8F14-4A05-9D63-1AE93304343F}"/>
              </a:ext>
            </a:extLst>
          </p:cNvPr>
          <p:cNvSpPr/>
          <p:nvPr/>
        </p:nvSpPr>
        <p:spPr>
          <a:xfrm>
            <a:off x="6219038" y="0"/>
            <a:ext cx="5972962" cy="7228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MARIA DE UNTERRICHTER JERVOLINO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Ossana (TN)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affianca De Gasperi nella Commissione per i Trattati Internazionali e per l’elaborazione di un accordo con l’Austria sull’Alto Adige. Inoltre fa parte della Sottocommissione d’inchiesta per la riforma della scuola.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FILOMENA DELLI CASTELLI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Città Sant’Angelo (PE)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interviene in particolare sui temi legati alla famiglia.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MARIA FEDERICI AGAMBEN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L’Aquila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membro della Commissione per la Costituzione e membro della Terza Sottocommissione (diritti e doveri economico-sociali).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NADIA GALLICO SPANO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Tunisi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giornalista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interviene in particolare sui temi legati alla famiglia. La sua iniziativa più conosciuta è l’organizzazione, in collaborazione con la Croce Rossa e il Comune di Roma, dei cosiddetti “treni della felicità”, convogli che trasportarono 70.000 bambini meridionali rimasti orfani nelle famiglie del Nord Italia.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84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2D543450-D169-4D0A-8EF9-1840F96CA0F7}"/>
              </a:ext>
            </a:extLst>
          </p:cNvPr>
          <p:cNvSpPr/>
          <p:nvPr/>
        </p:nvSpPr>
        <p:spPr>
          <a:xfrm>
            <a:off x="86686" y="151002"/>
            <a:ext cx="6096000" cy="630595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ANGELA GOTELLI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Albareto (PR)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fa parte della Commissione dei 75 per la redazione del testo costituzionale e fa parte della Prima Sottocommissione sui diritti e doveri dei cittadini. Interviene inoltre sul potere giudiziario e sul diritto delle donne di accedere agli alti gradi della magistratura.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ANGELA GUIDI CINGOLANI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Roma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Mestiere: impiegata statale, Ispettrice del Lavoro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interviene nella discussione della legge, poi ratificata nel 1950, sulla “Tutela fisica ed economica delle lavoratrici madri”, un deterrente contro licenziamenti e penalizzazioni nei confronti delle donne in maternità.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NILDE IOTTI</a:t>
            </a:r>
            <a:br>
              <a:rPr lang="it-IT" sz="1400" b="1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Reggio Emilia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fa parte della Commissione dei 75, intervenendo in favore della famiglia e dell’emancipazione della donna; è membro della I Sottocommissione, in cui si batte per l’affermazione del principio della parità tra i coniugi, del riconoscimento dei diritti dei figli nati fuori dal matrimonio e delle famiglie di fatto.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4DF5C74-8147-4F71-A1CB-C6522010E606}"/>
              </a:ext>
            </a:extLst>
          </p:cNvPr>
          <p:cNvSpPr/>
          <p:nvPr/>
        </p:nvSpPr>
        <p:spPr>
          <a:xfrm>
            <a:off x="6009314" y="151002"/>
            <a:ext cx="6096000" cy="653646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TERESA MATTEI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Genova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Segretaria dell’Ufficio di Presidenza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endParaRPr lang="it-IT" sz="1400" b="1" kern="0" dirty="0">
              <a:solidFill>
                <a:srgbClr val="C00425"/>
              </a:solidFill>
              <a:latin typeface="Arno Pro Smbd Caption" panose="02020702040506020403"/>
              <a:ea typeface="Times New Roman" panose="02020603050405020304" pitchFamily="18" charset="0"/>
              <a:cs typeface="Times New Roman" panose="02020603050405020304" pitchFamily="18" charset="0"/>
              <a:hlinkClick r:id="rId6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ANGELINA MERLIN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Pozzonovo (PD)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Socialista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membro della Commissione dei 75 e della III Sottocommissione, dove sostiene il dovere dello Stato di garantire a tutti i cittadini il minimo necessario all’esistenza, per assicurare ad ogni individuo il diritto di crearsi una famiglia. Si esprime anche a favore del diritto di proprietà garantito dallo Stato e accessibile a tutti i cittadini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ANGIOLA MINELLA MOLINARI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Torino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Socialista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non interviene ma presenta insieme ad altri diverse interrogazioni</a:t>
            </a: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endParaRPr lang="it-IT" sz="1400" kern="0" dirty="0">
              <a:solidFill>
                <a:srgbClr val="666666"/>
              </a:solidFill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RITA MONTAGNANA</a:t>
            </a:r>
            <a:endParaRPr lang="it-IT" sz="1400" kern="0" dirty="0">
              <a:solidFill>
                <a:srgbClr val="666666"/>
              </a:solidFill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Calibri" panose="020F0502020204030204" pitchFamily="34" charset="0"/>
                <a:cs typeface="Times New Roman" panose="02020603050405020304" pitchFamily="18" charset="0"/>
              </a:rPr>
              <a:t>Luogo di nascita: Torino</a:t>
            </a: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Calibri" panose="020F0502020204030204" pitchFamily="34" charset="0"/>
                <a:cs typeface="Times New Roman" panose="02020603050405020304" pitchFamily="18" charset="0"/>
              </a:rPr>
              <a:t>Mestiere: artigiana, giornalista pubblicista</a:t>
            </a: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Calibri" panose="020F0502020204030204" pitchFamily="34" charset="0"/>
                <a:cs typeface="Times New Roman" panose="02020603050405020304" pitchFamily="18" charset="0"/>
              </a:rPr>
              <a:t>Partito: Partito Comunista</a:t>
            </a: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Calibri" panose="020F0502020204030204" pitchFamily="34" charset="0"/>
                <a:cs typeface="Times New Roman" panose="02020603050405020304" pitchFamily="18" charset="0"/>
              </a:rPr>
              <a:t>In Assemblea: non interviene ma presenta insieme ad altri diverse interrogazioni.</a:t>
            </a: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endParaRPr lang="it-IT" sz="1400" kern="0" dirty="0">
              <a:solidFill>
                <a:srgbClr val="666666"/>
              </a:solidFill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246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13A06BF-45BC-463A-A1C1-88136B6A24AE}"/>
              </a:ext>
            </a:extLst>
          </p:cNvPr>
          <p:cNvSpPr/>
          <p:nvPr/>
        </p:nvSpPr>
        <p:spPr>
          <a:xfrm>
            <a:off x="69909" y="127843"/>
            <a:ext cx="6096000" cy="607403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MARIA NICOTRA VERZOTTO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Torino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crocerossina, dirigente ACLI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fa parte della commissione parlamentare d’inchiesta sulla miseria in Italia e di vigilanza sulle condizioni dei detenuti. Si batte inoltre per la tutela fisica, per le condizioni economiche delle lavoratrici madri e per il controllo della stampa destinata all’infanzia e all’adolescenza.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TERESA NOCE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Torino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sindacalista, giornalista pubblicista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membro della Commissione dei 75, dove da un importante contributo all’art. 3 della Costituzione, con l’inserimento della frase “</a:t>
            </a:r>
            <a:r>
              <a:rPr lang="it-IT" sz="1400" i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Tutti i cittadini […] sono uguali davanti alla legge, senza distinzioni di sesso</a:t>
            </a: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“, base giuridica per il raggiungimento della piena parità di diritti tra uomo e donna.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OTTAVIA PENNA BUSCEMI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Caltagirone (CT)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sindacalista, giornalista pubblicista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Fronte dell’Uomo Qualunque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non interviene ma presenta insieme ad altri diverse interrogazioni. Il suo partito la candida a Presidente della Repubblica, carica poi ottenuta da Enrico de Nicola.</a:t>
            </a:r>
            <a:endParaRPr lang="it-IT" sz="1400" kern="100" dirty="0">
              <a:effectLst/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A0B2C4D-46E3-450A-8117-F3E63E6938B7}"/>
              </a:ext>
            </a:extLst>
          </p:cNvPr>
          <p:cNvSpPr/>
          <p:nvPr/>
        </p:nvSpPr>
        <p:spPr>
          <a:xfrm>
            <a:off x="6096000" y="127843"/>
            <a:ext cx="6096000" cy="584493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ELETTRA POLLASTRINI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Rieti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funzionaria di partito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 err="1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</a:t>
            </a: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non interviene ma presenta insieme ad altri diverse interrogazioni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MARIA MADDALENA ROSSI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Codevilla (PV)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chimica, giornalista pubblicista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Partito Comunista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è membro della Commissione per i trattati internazionali. In questo ambito interverrà in merito all’approvazione del Trattato di pace fra l’Italia e le potenze alleate firmato a Parigi il 10 febbraio 1947. Si adopera inoltre per il riconoscimento della parità femminile sia nella famiglia che nel mondo del lavoro e sostiene il diritto delle donne di accedere e di partecipare all’amministrazione della giustizia in campo sia civile che penale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b="1" kern="0" dirty="0">
                <a:solidFill>
                  <a:srgbClr val="C00425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VITTORIA TITOMANLIO</a:t>
            </a:r>
            <a:br>
              <a:rPr lang="it-IT" sz="1400" b="1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Luogo di nascita: Barletta (BT)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Mestiere: insegnante</a:t>
            </a:r>
            <a:b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Partito: Democrazia Cristiana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it-IT" sz="1400" kern="0" dirty="0">
                <a:solidFill>
                  <a:srgbClr val="666666"/>
                </a:solidFill>
                <a:latin typeface="Arno Pro Smbd Caption" panose="02020702040506020403"/>
                <a:ea typeface="Times New Roman" panose="02020603050405020304" pitchFamily="18" charset="0"/>
                <a:cs typeface="Times New Roman" panose="02020603050405020304" pitchFamily="18" charset="0"/>
              </a:rPr>
              <a:t>In Assemblea: interviene in difesa dell’autonomia regionale come espressione di libertà e democrazia e a sostegno della pubblicazione da parte dei giornali delle rettifiche di notizie su persone di cui sia stata lesa la dignità.</a:t>
            </a:r>
            <a:endParaRPr lang="it-IT" sz="1400" kern="100" dirty="0"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kern="100" dirty="0">
                <a:latin typeface="Arno Pro Smbd Caption" panose="02020702040506020403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sz="1400" kern="100" dirty="0">
              <a:effectLst/>
              <a:latin typeface="Arno Pro Smbd Caption" panose="02020702040506020403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188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BC6C772-C34E-4AA1-A4BE-938620C26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750890" y="1004015"/>
            <a:ext cx="6857999" cy="48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71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4A2E8B-0F50-4BF4-B12C-6DC8EFC6A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94" y="0"/>
            <a:ext cx="9697411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516DECF-450E-4BA5-AF96-4658F7419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94" y="0"/>
            <a:ext cx="9697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06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20AD765-80E8-43D6-B8F9-4293B6333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1004014"/>
            <a:ext cx="6857999" cy="48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51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3E2D67A-7187-4430-BAA2-05230B65AEF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98" y="3429000"/>
            <a:ext cx="6480000" cy="1490524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5A8EF5F5-1DDE-49CF-833C-0E19B119775C}"/>
              </a:ext>
            </a:extLst>
          </p:cNvPr>
          <p:cNvSpPr txBox="1">
            <a:spLocks/>
          </p:cNvSpPr>
          <p:nvPr/>
        </p:nvSpPr>
        <p:spPr>
          <a:xfrm>
            <a:off x="3110218" y="1626503"/>
            <a:ext cx="5669560" cy="9606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400" dirty="0">
                <a:latin typeface="Arno Pro Smbd Caption" panose="02020702040506020403" pitchFamily="18" charset="0"/>
              </a:rPr>
              <a:t>Il contesto nazionale</a:t>
            </a:r>
          </a:p>
        </p:txBody>
      </p:sp>
    </p:spTree>
    <p:extLst>
      <p:ext uri="{BB962C8B-B14F-4D97-AF65-F5344CB8AC3E}">
        <p14:creationId xmlns:p14="http://schemas.microsoft.com/office/powerpoint/2010/main" val="238074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6DDDCDA-6C21-488D-83EC-C16CD3085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76" y="0"/>
            <a:ext cx="5352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09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3E2D67A-7187-4430-BAA2-05230B65AEF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98" y="3429000"/>
            <a:ext cx="6480000" cy="1490524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5A8EF5F5-1DDE-49CF-833C-0E19B119775C}"/>
              </a:ext>
            </a:extLst>
          </p:cNvPr>
          <p:cNvSpPr txBox="1">
            <a:spLocks/>
          </p:cNvSpPr>
          <p:nvPr/>
        </p:nvSpPr>
        <p:spPr>
          <a:xfrm>
            <a:off x="3110218" y="1819450"/>
            <a:ext cx="5669560" cy="9606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400" dirty="0">
                <a:latin typeface="Arno Pro Smbd Caption" panose="02020702040506020403" pitchFamily="18" charset="0"/>
              </a:rPr>
              <a:t>A Ravenna</a:t>
            </a:r>
          </a:p>
        </p:txBody>
      </p:sp>
    </p:spTree>
    <p:extLst>
      <p:ext uri="{BB962C8B-B14F-4D97-AF65-F5344CB8AC3E}">
        <p14:creationId xmlns:p14="http://schemas.microsoft.com/office/powerpoint/2010/main" val="3836125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C5DE64D-DDA9-4E94-A87F-E597D552D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706" y="0"/>
            <a:ext cx="4948588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C57BC83-234F-4964-9F9A-EB733BBAE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706" y="0"/>
            <a:ext cx="4948588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7039E2-87DA-4998-9A6D-DCA860B39AAD}"/>
              </a:ext>
            </a:extLst>
          </p:cNvPr>
          <p:cNvSpPr txBox="1"/>
          <p:nvPr/>
        </p:nvSpPr>
        <p:spPr>
          <a:xfrm>
            <a:off x="8704600" y="4600983"/>
            <a:ext cx="27295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25 gennaio 1946</a:t>
            </a:r>
          </a:p>
          <a:p>
            <a:r>
              <a:rPr lang="it-IT" dirty="0"/>
              <a:t>È interessante notare in questo documento come le direzioni di tutti i partiti locali si siano espresse a favore dell’opzione repubblicana</a:t>
            </a:r>
          </a:p>
        </p:txBody>
      </p:sp>
    </p:spTree>
    <p:extLst>
      <p:ext uri="{BB962C8B-B14F-4D97-AF65-F5344CB8AC3E}">
        <p14:creationId xmlns:p14="http://schemas.microsoft.com/office/powerpoint/2010/main" val="3777814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121367A-DF04-4A7F-9B09-E442D1364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982" y="0"/>
            <a:ext cx="4852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7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219CBE9-A554-4B52-BF79-A6DB43F53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96" y="944880"/>
            <a:ext cx="9589008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44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C8A0313-117B-447A-AE23-C4ACF8C6C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80" y="748284"/>
            <a:ext cx="7787640" cy="536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81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F291CF6-1B0B-48E4-AFD6-E6D14F465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97" y="0"/>
            <a:ext cx="5012606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FF99F34-0A4E-47AF-AF50-2CF4E86F5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697" y="0"/>
            <a:ext cx="5012606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A60D46-42A0-4CB3-B42F-EE3F2BEB4286}"/>
              </a:ext>
            </a:extLst>
          </p:cNvPr>
          <p:cNvSpPr txBox="1"/>
          <p:nvPr/>
        </p:nvSpPr>
        <p:spPr>
          <a:xfrm>
            <a:off x="8602303" y="5372770"/>
            <a:ext cx="3435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provincia di Ravenna risultarono eletti Arrigo Boldrini (PCI) e Benigno Zaccagnini (DC)</a:t>
            </a:r>
          </a:p>
        </p:txBody>
      </p:sp>
    </p:spTree>
    <p:extLst>
      <p:ext uri="{BB962C8B-B14F-4D97-AF65-F5344CB8AC3E}">
        <p14:creationId xmlns:p14="http://schemas.microsoft.com/office/powerpoint/2010/main" val="3181326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21A0610-A0AB-4C8E-87AB-2E236C5D6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603" y="227543"/>
            <a:ext cx="9398794" cy="5983682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1124903-532B-4458-8008-F5F993716167}"/>
              </a:ext>
            </a:extLst>
          </p:cNvPr>
          <p:cNvSpPr/>
          <p:nvPr/>
        </p:nvSpPr>
        <p:spPr>
          <a:xfrm>
            <a:off x="2347153" y="6353729"/>
            <a:ext cx="7497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4 giugno 1946 – L’On. Romita da lettura del risultato definitivo del Referendum</a:t>
            </a:r>
          </a:p>
        </p:txBody>
      </p:sp>
    </p:spTree>
    <p:extLst>
      <p:ext uri="{BB962C8B-B14F-4D97-AF65-F5344CB8AC3E}">
        <p14:creationId xmlns:p14="http://schemas.microsoft.com/office/powerpoint/2010/main" val="2300827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A175B0C-2254-4BD7-95FF-B0C3F8E26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16" y="0"/>
            <a:ext cx="5822830" cy="68580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324E22A4-59D7-4CDA-B1C7-26FBC19338C6}"/>
              </a:ext>
            </a:extLst>
          </p:cNvPr>
          <p:cNvSpPr/>
          <p:nvPr/>
        </p:nvSpPr>
        <p:spPr>
          <a:xfrm>
            <a:off x="8162488" y="5833612"/>
            <a:ext cx="39008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13 giugno 1946 Proclamazione definitiva della Repubblica.</a:t>
            </a:r>
          </a:p>
          <a:p>
            <a:r>
              <a:rPr lang="it-IT" dirty="0"/>
              <a:t>Umberto di Savoia parte per l’esilio</a:t>
            </a:r>
          </a:p>
        </p:txBody>
      </p:sp>
    </p:spTree>
    <p:extLst>
      <p:ext uri="{BB962C8B-B14F-4D97-AF65-F5344CB8AC3E}">
        <p14:creationId xmlns:p14="http://schemas.microsoft.com/office/powerpoint/2010/main" val="284047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25A18C1-196F-49A4-BAE1-93D4EBBCF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934" y="0"/>
            <a:ext cx="4654132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C1A303-93F4-4F7B-AAF3-B68AAFC14BAB}"/>
              </a:ext>
            </a:extLst>
          </p:cNvPr>
          <p:cNvSpPr txBox="1"/>
          <p:nvPr/>
        </p:nvSpPr>
        <p:spPr>
          <a:xfrm>
            <a:off x="8600113" y="5331788"/>
            <a:ext cx="3161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Ovunque occorrevano circa 75.000 voti per eleggere un rappresentante all’Assemblea Costituente</a:t>
            </a:r>
          </a:p>
        </p:txBody>
      </p:sp>
    </p:spTree>
    <p:extLst>
      <p:ext uri="{BB962C8B-B14F-4D97-AF65-F5344CB8AC3E}">
        <p14:creationId xmlns:p14="http://schemas.microsoft.com/office/powerpoint/2010/main" val="380318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CD3CD19-12BE-464A-A3CB-1C9041ED6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351" y="0"/>
            <a:ext cx="9006848" cy="636963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B893BD-299A-4AA0-ACAE-E6DE2657C4EB}"/>
              </a:ext>
            </a:extLst>
          </p:cNvPr>
          <p:cNvSpPr txBox="1"/>
          <p:nvPr/>
        </p:nvSpPr>
        <p:spPr>
          <a:xfrm>
            <a:off x="2996268" y="6405580"/>
            <a:ext cx="5833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Milano, aprile 1946 – Comizio di Nenni al Castello Sforzesco</a:t>
            </a:r>
          </a:p>
        </p:txBody>
      </p:sp>
    </p:spTree>
    <p:extLst>
      <p:ext uri="{BB962C8B-B14F-4D97-AF65-F5344CB8AC3E}">
        <p14:creationId xmlns:p14="http://schemas.microsoft.com/office/powerpoint/2010/main" val="418862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BF2919C-94C8-4FEF-B22B-388AB9A61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760" y="176169"/>
            <a:ext cx="5597782" cy="633603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FEFCF1-EF56-4EEF-8850-FAD01B228B9C}"/>
              </a:ext>
            </a:extLst>
          </p:cNvPr>
          <p:cNvSpPr txBox="1"/>
          <p:nvPr/>
        </p:nvSpPr>
        <p:spPr>
          <a:xfrm>
            <a:off x="4079146" y="6488668"/>
            <a:ext cx="403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scheda del Referendum istituzionale</a:t>
            </a:r>
          </a:p>
        </p:txBody>
      </p:sp>
    </p:spTree>
    <p:extLst>
      <p:ext uri="{BB962C8B-B14F-4D97-AF65-F5344CB8AC3E}">
        <p14:creationId xmlns:p14="http://schemas.microsoft.com/office/powerpoint/2010/main" val="414144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DED4DA1-E3F1-4F68-8AC4-7FDE7B0EA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43" y="27317"/>
            <a:ext cx="4613945" cy="680336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27900EA-97B7-4D41-B6C3-06AA6A2902F4}"/>
              </a:ext>
            </a:extLst>
          </p:cNvPr>
          <p:cNvSpPr txBox="1"/>
          <p:nvPr/>
        </p:nvSpPr>
        <p:spPr>
          <a:xfrm>
            <a:off x="8330268" y="5927408"/>
            <a:ext cx="320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operazioni di scrutinio si prolungarono a lungo</a:t>
            </a:r>
          </a:p>
        </p:txBody>
      </p:sp>
    </p:spTree>
    <p:extLst>
      <p:ext uri="{BB962C8B-B14F-4D97-AF65-F5344CB8AC3E}">
        <p14:creationId xmlns:p14="http://schemas.microsoft.com/office/powerpoint/2010/main" val="180106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7DBA041-FE2B-4431-B3C0-5D52858CB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37" y="0"/>
            <a:ext cx="4982308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85351616-7FA8-48C2-B937-31D8CAA60961}"/>
              </a:ext>
            </a:extLst>
          </p:cNvPr>
          <p:cNvSpPr txBox="1"/>
          <p:nvPr/>
        </p:nvSpPr>
        <p:spPr>
          <a:xfrm>
            <a:off x="8553598" y="5817387"/>
            <a:ext cx="2729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Maggio 1946</a:t>
            </a:r>
          </a:p>
          <a:p>
            <a:r>
              <a:rPr lang="it-IT" dirty="0"/>
              <a:t>Manifestazione anti Savoia</a:t>
            </a:r>
          </a:p>
        </p:txBody>
      </p:sp>
    </p:spTree>
    <p:extLst>
      <p:ext uri="{BB962C8B-B14F-4D97-AF65-F5344CB8AC3E}">
        <p14:creationId xmlns:p14="http://schemas.microsoft.com/office/powerpoint/2010/main" val="40775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3E2D67A-7187-4430-BAA2-05230B65AEF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98" y="3429000"/>
            <a:ext cx="6480000" cy="1490524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5A8EF5F5-1DDE-49CF-833C-0E19B119775C}"/>
              </a:ext>
            </a:extLst>
          </p:cNvPr>
          <p:cNvSpPr txBox="1">
            <a:spLocks/>
          </p:cNvSpPr>
          <p:nvPr/>
        </p:nvSpPr>
        <p:spPr>
          <a:xfrm>
            <a:off x="3261220" y="1710393"/>
            <a:ext cx="5669560" cy="96063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400" dirty="0">
                <a:latin typeface="Arno Pro Smbd Caption" panose="02020702040506020403" pitchFamily="18" charset="0"/>
              </a:rPr>
              <a:t>La propaganda elettorale</a:t>
            </a:r>
          </a:p>
        </p:txBody>
      </p:sp>
    </p:spTree>
    <p:extLst>
      <p:ext uri="{BB962C8B-B14F-4D97-AF65-F5344CB8AC3E}">
        <p14:creationId xmlns:p14="http://schemas.microsoft.com/office/powerpoint/2010/main" val="17624788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1427</Words>
  <Application>Microsoft Office PowerPoint</Application>
  <PresentationFormat>Widescreen</PresentationFormat>
  <Paragraphs>72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5" baseType="lpstr">
      <vt:lpstr>Arial</vt:lpstr>
      <vt:lpstr>Arno Pro Smbd Caption</vt:lpstr>
      <vt:lpstr>Calibri</vt:lpstr>
      <vt:lpstr>Calibri Light</vt:lpstr>
      <vt:lpstr>Open Sans</vt:lpstr>
      <vt:lpstr>Times New Roman</vt:lpstr>
      <vt:lpstr>Tema di Office</vt:lpstr>
      <vt:lpstr>Documenti per il 2 giugno</vt:lpstr>
      <vt:lpstr>Il 2 e 3 giugno 1946 gli italiani furono chiamati a scegliere  tra Monarchia e Repubblica con il Referendum istituzionale e ad eleggere i rappresentanti per l’Assemblea Costituente tra 59 partiti politici.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Documenti per il 2 giugno</dc:title>
  <dc:creator>Marco</dc:creator>
  <cp:lastModifiedBy>Utente</cp:lastModifiedBy>
  <cp:revision>19</cp:revision>
  <dcterms:created xsi:type="dcterms:W3CDTF">2023-05-30T09:02:08Z</dcterms:created>
  <dcterms:modified xsi:type="dcterms:W3CDTF">2023-05-30T13:45:52Z</dcterms:modified>
</cp:coreProperties>
</file>